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79" r:id="rId11"/>
    <p:sldId id="280" r:id="rId12"/>
    <p:sldId id="281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14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0452" y="2075433"/>
            <a:ext cx="648309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CC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6010" y="4352837"/>
            <a:ext cx="6951979" cy="1196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202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1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58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8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0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330452" y="2109221"/>
            <a:ext cx="648309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Circulatory</a:t>
            </a:r>
            <a:r>
              <a:rPr sz="4000" b="1" spc="-65" dirty="0">
                <a:solidFill>
                  <a:srgbClr val="FF0000"/>
                </a:solidFill>
              </a:rPr>
              <a:t> </a:t>
            </a:r>
            <a:r>
              <a:rPr sz="4000" b="1" dirty="0">
                <a:solidFill>
                  <a:srgbClr val="FF0000"/>
                </a:solidFill>
              </a:rPr>
              <a:t>disturbances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381000" y="4352837"/>
            <a:ext cx="8229600" cy="15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960" marR="5080" indent="0">
              <a:lnSpc>
                <a:spcPct val="120100"/>
              </a:lnSpc>
              <a:spcBef>
                <a:spcPts val="100"/>
              </a:spcBef>
              <a:buNone/>
            </a:pPr>
            <a:r>
              <a:rPr sz="2800" dirty="0">
                <a:solidFill>
                  <a:schemeClr val="tx1"/>
                </a:solidFill>
              </a:rPr>
              <a:t>Assistant</a:t>
            </a:r>
            <a:r>
              <a:rPr sz="2800" spc="-3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Professor</a:t>
            </a:r>
            <a:r>
              <a:rPr sz="2800" spc="-15" dirty="0">
                <a:solidFill>
                  <a:schemeClr val="tx1"/>
                </a:solidFill>
              </a:rPr>
              <a:t> </a:t>
            </a:r>
            <a:endParaRPr lang="en-US" sz="2800" spc="-15" dirty="0">
              <a:solidFill>
                <a:schemeClr val="tx1"/>
              </a:solidFill>
            </a:endParaRPr>
          </a:p>
          <a:p>
            <a:pPr marL="441960" marR="5080" indent="0">
              <a:lnSpc>
                <a:spcPct val="120100"/>
              </a:lnSpc>
              <a:spcBef>
                <a:spcPts val="100"/>
              </a:spcBef>
              <a:buNone/>
            </a:pPr>
            <a:r>
              <a:rPr sz="2800" b="1" dirty="0">
                <a:solidFill>
                  <a:schemeClr val="tx1"/>
                </a:solidFill>
              </a:rPr>
              <a:t>Dr. Jihad</a:t>
            </a:r>
            <a:r>
              <a:rPr sz="2800" b="1" spc="-25" dirty="0">
                <a:solidFill>
                  <a:schemeClr val="tx1"/>
                </a:solidFill>
              </a:rPr>
              <a:t> </a:t>
            </a:r>
            <a:r>
              <a:rPr sz="2800" b="1" dirty="0">
                <a:solidFill>
                  <a:schemeClr val="tx1"/>
                </a:solidFill>
              </a:rPr>
              <a:t>A.</a:t>
            </a:r>
            <a:r>
              <a:rPr sz="2800" b="1" spc="-15" dirty="0">
                <a:solidFill>
                  <a:schemeClr val="tx1"/>
                </a:solidFill>
              </a:rPr>
              <a:t> </a:t>
            </a:r>
            <a:r>
              <a:rPr sz="2800" b="1" dirty="0">
                <a:solidFill>
                  <a:schemeClr val="tx1"/>
                </a:solidFill>
              </a:rPr>
              <a:t>Ahmed </a:t>
            </a:r>
            <a:endParaRPr lang="en-US" sz="2800" b="1" dirty="0">
              <a:solidFill>
                <a:schemeClr val="tx1"/>
              </a:solidFill>
            </a:endParaRPr>
          </a:p>
          <a:p>
            <a:pPr marL="441960" marR="5080" indent="0">
              <a:lnSpc>
                <a:spcPct val="120100"/>
              </a:lnSpc>
              <a:spcBef>
                <a:spcPts val="100"/>
              </a:spcBef>
              <a:buNone/>
            </a:pPr>
            <a:r>
              <a:rPr sz="2800" spc="-78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VMD,</a:t>
            </a:r>
            <a:r>
              <a:rPr sz="2800" spc="-25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Ph.D.</a:t>
            </a:r>
            <a:r>
              <a:rPr sz="2800" spc="-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Pathology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485" y="0"/>
            <a:ext cx="9138285" cy="6858000"/>
            <a:chOff x="-6485" y="0"/>
            <a:chExt cx="913828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7916" y="669036"/>
              <a:ext cx="1347978" cy="122910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59707" y="669036"/>
              <a:ext cx="2282190" cy="122910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64540" y="2002662"/>
            <a:ext cx="8227060" cy="4264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95"/>
              </a:spcBef>
            </a:pP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Shock means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systemic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hypoperfusion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due to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reduction of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cardiac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output</a:t>
            </a:r>
            <a:r>
              <a:rPr sz="2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/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effective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blood volume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circulation</a:t>
            </a:r>
            <a:endParaRPr sz="2800" b="1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8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hypotension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Symbol"/>
                <a:cs typeface="Symbol"/>
              </a:rPr>
              <a:t>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cellular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hypoxia</a:t>
            </a:r>
          </a:p>
          <a:p>
            <a:pPr marL="355600" marR="468630" indent="-343535">
              <a:lnSpc>
                <a:spcPct val="100000"/>
              </a:lnSpc>
              <a:spcBef>
                <a:spcPts val="66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features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hypotension,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tachycardia,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tachypnea,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cool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cyanotic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skin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septic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s.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warm)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initial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threat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shock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manifestations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organs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prognosis</a:t>
            </a:r>
          </a:p>
          <a:p>
            <a:pPr marL="469900">
              <a:lnSpc>
                <a:spcPct val="100000"/>
              </a:lnSpc>
              <a:spcBef>
                <a:spcPts val="595"/>
              </a:spcBef>
              <a:tabLst>
                <a:tab pos="756285" algn="l"/>
              </a:tabLst>
            </a:pPr>
            <a:r>
              <a:rPr sz="2150" spc="5" dirty="0">
                <a:latin typeface="Times New Roman"/>
                <a:cs typeface="Times New Roman"/>
              </a:rPr>
              <a:t>–	</a:t>
            </a:r>
            <a:r>
              <a:rPr sz="2400" dirty="0">
                <a:latin typeface="Times New Roman"/>
                <a:cs typeface="Times New Roman"/>
              </a:rPr>
              <a:t>origin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4800" y="533400"/>
            <a:ext cx="8686800" cy="5307863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450"/>
              </a:spcBef>
              <a:buClr>
                <a:srgbClr val="3366FF"/>
              </a:buClr>
              <a:buSzPct val="80357"/>
              <a:tabLst>
                <a:tab pos="355600" algn="l"/>
                <a:tab pos="356235" algn="l"/>
              </a:tabLst>
            </a:pPr>
            <a:r>
              <a:rPr lang="en-US"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Shock classified into 5 types (types of shock)</a:t>
            </a:r>
          </a:p>
          <a:p>
            <a:pPr marL="355600" indent="-343535">
              <a:lnSpc>
                <a:spcPct val="100000"/>
              </a:lnSpc>
              <a:spcBef>
                <a:spcPts val="45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1.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ardiogenic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shock: </a:t>
            </a:r>
            <a:r>
              <a:rPr sz="2800" spc="-5" dirty="0">
                <a:latin typeface="Times New Roman"/>
                <a:cs typeface="Times New Roman"/>
              </a:rPr>
              <a:t>failure of myocardial pump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myocardial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infarction,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arrhythmias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pulmonary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embolism</a:t>
            </a:r>
            <a:endParaRPr sz="24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r>
              <a:rPr sz="2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H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ypovolemic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shock:</a:t>
            </a:r>
            <a:r>
              <a:rPr sz="2800" b="1" spc="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inadequate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blood/plasma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volume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9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hemorrhage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fluid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loss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(vomiting,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diarrhea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burns,</a:t>
            </a:r>
            <a:r>
              <a:rPr sz="2400" spc="-5" dirty="0">
                <a:latin typeface="Times New Roman"/>
                <a:cs typeface="Times New Roman"/>
              </a:rPr>
              <a:t> trauma)</a:t>
            </a:r>
            <a:endParaRPr sz="24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3.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eptic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shock: </a:t>
            </a:r>
            <a:r>
              <a:rPr sz="2800" spc="-5" dirty="0">
                <a:latin typeface="Times New Roman"/>
                <a:cs typeface="Times New Roman"/>
              </a:rPr>
              <a:t>vasodilation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endothelial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injury</a:t>
            </a: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Gram+,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Gram-bacteria</a:t>
            </a:r>
            <a:endParaRPr sz="24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4.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eurogenic</a:t>
            </a:r>
            <a:r>
              <a:rPr lang="en-US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shock:</a:t>
            </a:r>
            <a:r>
              <a:rPr sz="28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loss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vascular tone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spinal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injury</a:t>
            </a: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5.</a:t>
            </a:r>
            <a:r>
              <a:rPr sz="2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naphylactic</a:t>
            </a:r>
            <a:r>
              <a:rPr lang="en-US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shock: </a:t>
            </a:r>
            <a:r>
              <a:rPr lang="en-US" sz="2800" spc="-10" dirty="0">
                <a:latin typeface="Times New Roman"/>
                <a:cs typeface="Times New Roman"/>
              </a:rPr>
              <a:t>as </a:t>
            </a:r>
            <a:r>
              <a:rPr sz="2800" spc="-5" dirty="0" err="1">
                <a:latin typeface="Times New Roman"/>
                <a:cs typeface="Times New Roman"/>
              </a:rPr>
              <a:t>IgE</a:t>
            </a:r>
            <a:r>
              <a:rPr sz="2800" spc="-5" dirty="0">
                <a:latin typeface="Times New Roman"/>
                <a:cs typeface="Times New Roman"/>
              </a:rPr>
              <a:t>–mediated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hypersensitivity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355A5-5D6B-4B53-BC03-E9E198FB8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1730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9712" y="669036"/>
            <a:ext cx="3120390" cy="12291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4540" y="1904212"/>
            <a:ext cx="5227320" cy="238847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1.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Edema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2.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Hyperemia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Congestion</a:t>
            </a: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3.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Hemorrhage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4.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lang="en-US" sz="3200" spc="-40" dirty="0">
                <a:latin typeface="Times New Roman"/>
                <a:cs typeface="Times New Roman"/>
              </a:rPr>
              <a:t>Shock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9712" y="669036"/>
            <a:ext cx="3120390" cy="12291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4540" y="1919757"/>
            <a:ext cx="8227060" cy="3949799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60"/>
              </a:spcBef>
            </a:pP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Edema means increased </a:t>
            </a:r>
            <a:r>
              <a:rPr sz="2800" b="1" spc="-5" dirty="0">
                <a:solidFill>
                  <a:srgbClr val="C00000"/>
                </a:solidFill>
                <a:latin typeface="Symbol"/>
                <a:cs typeface="Symbol"/>
              </a:rPr>
              <a:t>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fluid</a:t>
            </a:r>
            <a:r>
              <a:rPr sz="28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lang="en-US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sz="2800" b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interstitium</a:t>
            </a:r>
            <a:endParaRPr sz="2800" b="1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6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cavities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dirty="0">
                <a:latin typeface="Times New Roman"/>
                <a:cs typeface="Times New Roman"/>
              </a:rPr>
              <a:t>hydrothorax,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hydropericardium,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ascites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anasarca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 severe generalized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edema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3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major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factors: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hydrostatic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pressure</a:t>
            </a: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plasma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colloid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osmotic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pressure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lymphatic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drainage</a:t>
            </a:r>
          </a:p>
          <a:p>
            <a:pPr marL="355600" indent="-343535">
              <a:lnSpc>
                <a:spcPct val="100000"/>
              </a:lnSpc>
              <a:spcBef>
                <a:spcPts val="66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inflammation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9712" y="669036"/>
            <a:ext cx="3120390" cy="12291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57200" y="1905565"/>
            <a:ext cx="6324600" cy="387606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1.</a:t>
            </a:r>
            <a:r>
              <a:rPr sz="3200" b="1" u="heavy" spc="-15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3200" b="1" u="heavy" spc="-15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increase </a:t>
            </a:r>
            <a:r>
              <a:rPr sz="3200" u="heavy" dirty="0">
                <a:uFill>
                  <a:solidFill>
                    <a:srgbClr val="FFFFFF"/>
                  </a:solidFill>
                </a:uFill>
                <a:latin typeface="Symbol"/>
                <a:cs typeface="Symbol"/>
              </a:rPr>
              <a:t></a:t>
            </a:r>
            <a:r>
              <a:rPr sz="3200" u="heavy" spc="-15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hydrostatic</a:t>
            </a:r>
            <a:r>
              <a:rPr sz="3200" b="1" u="heavy" spc="-6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pressure</a:t>
            </a:r>
            <a:endParaRPr sz="3200" dirty="0">
              <a:latin typeface="Times New Roman"/>
              <a:cs typeface="Times New Roman"/>
            </a:endParaRPr>
          </a:p>
          <a:p>
            <a:pPr marL="287020" marR="1671320" lvl="1" indent="-287020" algn="r">
              <a:lnSpc>
                <a:spcPct val="100000"/>
              </a:lnSpc>
              <a:spcBef>
                <a:spcPts val="665"/>
              </a:spcBef>
              <a:buSzPct val="89285"/>
              <a:buChar char="–"/>
              <a:tabLst>
                <a:tab pos="287020" algn="l"/>
              </a:tabLst>
            </a:pPr>
            <a:r>
              <a:rPr sz="2800" spc="-5" dirty="0">
                <a:latin typeface="Times New Roman"/>
                <a:cs typeface="Times New Roman"/>
              </a:rPr>
              <a:t>impaired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venous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return</a:t>
            </a:r>
          </a:p>
          <a:p>
            <a:pPr marL="228600" marR="1708785" lvl="2" indent="-228600" algn="r">
              <a:lnSpc>
                <a:spcPct val="100000"/>
              </a:lnSpc>
              <a:spcBef>
                <a:spcPts val="595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228600" algn="l"/>
              </a:tabLst>
            </a:pPr>
            <a:r>
              <a:rPr sz="2400" dirty="0">
                <a:latin typeface="Times New Roman"/>
                <a:cs typeface="Times New Roman"/>
              </a:rPr>
              <a:t>congestive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heart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failure</a:t>
            </a:r>
          </a:p>
          <a:p>
            <a:pPr marL="228600" marR="1699260" lvl="2" indent="-228600" algn="r">
              <a:lnSpc>
                <a:spcPct val="100000"/>
              </a:lnSpc>
              <a:spcBef>
                <a:spcPts val="575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228600" algn="l"/>
              </a:tabLst>
            </a:pPr>
            <a:r>
              <a:rPr sz="2400" dirty="0">
                <a:latin typeface="Times New Roman"/>
                <a:cs typeface="Times New Roman"/>
              </a:rPr>
              <a:t>constrictive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pericarditis</a:t>
            </a:r>
            <a:endParaRPr sz="2400" dirty="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1156335" algn="l"/>
              </a:tabLst>
            </a:pPr>
            <a:r>
              <a:rPr sz="2400" dirty="0">
                <a:latin typeface="Times New Roman"/>
                <a:cs typeface="Times New Roman"/>
              </a:rPr>
              <a:t>liver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cirrhosis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ascites</a:t>
            </a:r>
          </a:p>
          <a:p>
            <a:pPr marL="756285" lvl="1" indent="-287020">
              <a:lnSpc>
                <a:spcPct val="100000"/>
              </a:lnSpc>
              <a:spcBef>
                <a:spcPts val="660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venous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obstruction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compression</a:t>
            </a:r>
            <a:endParaRPr sz="2800" dirty="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590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1156335" algn="l"/>
              </a:tabLst>
            </a:pPr>
            <a:r>
              <a:rPr sz="2400" spc="-5" dirty="0">
                <a:latin typeface="Times New Roman"/>
                <a:cs typeface="Times New Roman"/>
              </a:rPr>
              <a:t>thrombosis</a:t>
            </a:r>
            <a:endParaRPr sz="2400" dirty="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580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1156335" algn="l"/>
              </a:tabLst>
            </a:pPr>
            <a:r>
              <a:rPr sz="2400" dirty="0">
                <a:latin typeface="Times New Roman"/>
                <a:cs typeface="Times New Roman"/>
              </a:rPr>
              <a:t>external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9712" y="669036"/>
            <a:ext cx="3120390" cy="12291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1000" y="1891922"/>
            <a:ext cx="8458200" cy="3279744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5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2.</a:t>
            </a:r>
            <a:r>
              <a:rPr sz="3200" b="1" u="heavy" spc="-1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3200" b="1" u="heavy" spc="-1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Decrease </a:t>
            </a:r>
            <a:r>
              <a:rPr sz="3200" u="heavy" dirty="0">
                <a:uFill>
                  <a:solidFill>
                    <a:srgbClr val="FFFFFF"/>
                  </a:solidFill>
                </a:uFill>
                <a:latin typeface="Symbol"/>
                <a:cs typeface="Symbol"/>
              </a:rPr>
              <a:t></a:t>
            </a:r>
            <a:r>
              <a:rPr sz="3200" u="heavy" spc="-1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3200" b="1" u="heavy" spc="-1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lasma</a:t>
            </a:r>
            <a:r>
              <a:rPr sz="3200" b="1" u="heavy" spc="-25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colloid</a:t>
            </a:r>
            <a:r>
              <a:rPr sz="3200" b="1" u="heavy" spc="-4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osmotic</a:t>
            </a:r>
            <a:r>
              <a:rPr sz="3200" b="1" u="heavy" spc="-3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3200" b="1" u="heavy" spc="-3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200" b="1" u="heavy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ressure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loss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reduced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albumin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synthesis</a:t>
            </a: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nephrotic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syndrome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SzPct val="89285"/>
              <a:buChar char="–"/>
              <a:tabLst>
                <a:tab pos="756920" algn="l"/>
              </a:tabLst>
            </a:pPr>
            <a:r>
              <a:rPr sz="2800" dirty="0">
                <a:latin typeface="Times New Roman"/>
                <a:cs typeface="Times New Roman"/>
              </a:rPr>
              <a:t>protein-losing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gastroenteropathy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liver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cirrhosis</a:t>
            </a: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malnutrition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11805" y="762000"/>
            <a:ext cx="3120390" cy="122910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3316292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71475" indent="-343535">
              <a:lnSpc>
                <a:spcPct val="100000"/>
              </a:lnSpc>
              <a:spcBef>
                <a:spcPts val="880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72110" algn="l"/>
              </a:tabLst>
            </a:pPr>
            <a:r>
              <a:rPr b="1" dirty="0"/>
              <a:t>3.</a:t>
            </a:r>
            <a:r>
              <a:rPr b="1" spc="-25" dirty="0"/>
              <a:t> </a:t>
            </a:r>
            <a:r>
              <a:rPr b="1" dirty="0"/>
              <a:t>lymphatic</a:t>
            </a:r>
            <a:r>
              <a:rPr b="1" spc="-45" dirty="0"/>
              <a:t> </a:t>
            </a:r>
            <a:r>
              <a:rPr b="1" dirty="0"/>
              <a:t>obstruction</a:t>
            </a:r>
          </a:p>
          <a:p>
            <a:pPr marL="371475" indent="-343535">
              <a:lnSpc>
                <a:spcPct val="100000"/>
              </a:lnSpc>
              <a:spcBef>
                <a:spcPts val="780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72110" algn="l"/>
              </a:tabLst>
            </a:pPr>
            <a:r>
              <a:rPr b="0" u="none" dirty="0">
                <a:latin typeface="Symbol"/>
                <a:cs typeface="Symbol"/>
              </a:rPr>
              <a:t></a:t>
            </a:r>
            <a:r>
              <a:rPr b="0" u="none" spc="-3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lymphedema</a:t>
            </a:r>
          </a:p>
          <a:p>
            <a:pPr marL="772160" lvl="1" indent="-287020">
              <a:lnSpc>
                <a:spcPct val="100000"/>
              </a:lnSpc>
              <a:spcBef>
                <a:spcPts val="675"/>
              </a:spcBef>
              <a:buSzPct val="89285"/>
              <a:buChar char="–"/>
              <a:tabLst>
                <a:tab pos="77279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inflammatory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Symbol"/>
                <a:cs typeface="Symbol"/>
              </a:rPr>
              <a:t></a:t>
            </a:r>
            <a:r>
              <a:rPr sz="2800" spc="-5" dirty="0">
                <a:latin typeface="Times New Roman"/>
                <a:cs typeface="Times New Roman"/>
              </a:rPr>
              <a:t> elephantiasis</a:t>
            </a:r>
            <a:endParaRPr sz="2800" dirty="0">
              <a:latin typeface="Times New Roman"/>
              <a:cs typeface="Times New Roman"/>
            </a:endParaRPr>
          </a:p>
          <a:p>
            <a:pPr marL="1171575" lvl="2" indent="-229235">
              <a:lnSpc>
                <a:spcPct val="100000"/>
              </a:lnSpc>
              <a:spcBef>
                <a:spcPts val="580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1172210" algn="l"/>
              </a:tabLst>
            </a:pPr>
            <a:r>
              <a:rPr sz="2400" dirty="0">
                <a:latin typeface="Times New Roman"/>
                <a:cs typeface="Times New Roman"/>
              </a:rPr>
              <a:t>Filariasis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-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Wuchereria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bancrofti</a:t>
            </a:r>
            <a:endParaRPr sz="2400" dirty="0">
              <a:latin typeface="Times New Roman"/>
              <a:cs typeface="Times New Roman"/>
            </a:endParaRPr>
          </a:p>
          <a:p>
            <a:pPr marL="1171575" lvl="2" indent="-229235">
              <a:lnSpc>
                <a:spcPct val="100000"/>
              </a:lnSpc>
              <a:spcBef>
                <a:spcPts val="575"/>
              </a:spcBef>
              <a:buClr>
                <a:srgbClr val="00FFFF"/>
              </a:buClr>
              <a:buSzPct val="60416"/>
              <a:buFont typeface="Wingdings"/>
              <a:buChar char=""/>
              <a:tabLst>
                <a:tab pos="1172210" algn="l"/>
              </a:tabLst>
            </a:pPr>
            <a:r>
              <a:rPr sz="2400" dirty="0">
                <a:latin typeface="Times New Roman"/>
                <a:cs typeface="Times New Roman"/>
              </a:rPr>
              <a:t>Erysipelas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–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Streptococcus</a:t>
            </a:r>
            <a:r>
              <a:rPr sz="2400" i="1" spc="-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pyogenes</a:t>
            </a:r>
            <a:endParaRPr sz="2400" dirty="0">
              <a:latin typeface="Times New Roman"/>
              <a:cs typeface="Times New Roman"/>
            </a:endParaRPr>
          </a:p>
          <a:p>
            <a:pPr marL="772160" lvl="1" indent="-287020">
              <a:lnSpc>
                <a:spcPct val="100000"/>
              </a:lnSpc>
              <a:spcBef>
                <a:spcPts val="660"/>
              </a:spcBef>
              <a:buSzPct val="89285"/>
              <a:buChar char="–"/>
              <a:tabLst>
                <a:tab pos="772795" algn="l"/>
              </a:tabLst>
            </a:pPr>
            <a:r>
              <a:rPr sz="2800" spc="-5" dirty="0">
                <a:latin typeface="Times New Roman"/>
                <a:cs typeface="Times New Roman"/>
              </a:rPr>
              <a:t>neoplastic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breast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carcinoma (orange peel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skin)</a:t>
            </a:r>
          </a:p>
          <a:p>
            <a:pPr marL="772160" lvl="1" indent="-287020">
              <a:lnSpc>
                <a:spcPct val="100000"/>
              </a:lnSpc>
              <a:spcBef>
                <a:spcPts val="675"/>
              </a:spcBef>
              <a:buSzPct val="89285"/>
              <a:buChar char="–"/>
              <a:tabLst>
                <a:tab pos="772795" algn="l"/>
              </a:tabLst>
            </a:pPr>
            <a:r>
              <a:rPr sz="2800" dirty="0">
                <a:latin typeface="Times New Roman"/>
                <a:cs typeface="Times New Roman"/>
              </a:rPr>
              <a:t>post-surgical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(LN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resection)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postirradiation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9397" y="228600"/>
            <a:ext cx="8125206" cy="12291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45108" y="1295400"/>
            <a:ext cx="8246491" cy="504561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25"/>
              </a:spcBef>
            </a:pPr>
            <a:r>
              <a:rPr lang="en-US"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Hyperemia and congestion mean increased</a:t>
            </a:r>
            <a:r>
              <a:rPr sz="2800" b="1" spc="-5" dirty="0">
                <a:solidFill>
                  <a:srgbClr val="FF0000"/>
                </a:solidFill>
                <a:latin typeface="Symbol"/>
                <a:cs typeface="Symbol"/>
              </a:rPr>
              <a:t>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blood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volume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 particular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tissue</a:t>
            </a: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u="heavy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2800" u="heavy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hyperemia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–</a:t>
            </a:r>
            <a:r>
              <a:rPr sz="2800" b="1" spc="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active (arteriolar</a:t>
            </a:r>
            <a:r>
              <a:rPr sz="2800" b="1" spc="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dilation)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red</a:t>
            </a:r>
            <a:r>
              <a:rPr sz="2400" b="1" spc="-5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color</a:t>
            </a: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striated</a:t>
            </a:r>
            <a:r>
              <a:rPr sz="2400" b="1" spc="-6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muscle</a:t>
            </a:r>
            <a:r>
              <a:rPr sz="2400" b="1" spc="-1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exercise</a:t>
            </a: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b="1" u="heavy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congestion</a:t>
            </a:r>
            <a:r>
              <a:rPr sz="2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–</a:t>
            </a:r>
            <a:r>
              <a:rPr sz="2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passive</a:t>
            </a:r>
            <a:r>
              <a:rPr sz="2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(impaired</a:t>
            </a:r>
            <a:r>
              <a:rPr sz="28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venous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return)</a:t>
            </a:r>
            <a:endParaRPr sz="2800" b="1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systemic</a:t>
            </a:r>
            <a:r>
              <a:rPr sz="24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x</a:t>
            </a:r>
            <a:r>
              <a:rPr sz="24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local</a:t>
            </a: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blue-red</a:t>
            </a:r>
            <a:r>
              <a:rPr sz="24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color</a:t>
            </a:r>
            <a:r>
              <a:rPr sz="24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(cyanosis),</a:t>
            </a:r>
            <a:r>
              <a:rPr sz="24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edema</a:t>
            </a:r>
            <a:endParaRPr sz="2400" b="1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event.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hypoxemic </a:t>
            </a:r>
            <a:r>
              <a:rPr sz="2400" dirty="0">
                <a:latin typeface="Times New Roman"/>
                <a:cs typeface="Times New Roman"/>
              </a:rPr>
              <a:t>necrosis,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e.g.</a:t>
            </a:r>
            <a:r>
              <a:rPr sz="2400" spc="-5" dirty="0">
                <a:latin typeface="Times New Roman"/>
                <a:cs typeface="Times New Roman"/>
              </a:rPr>
              <a:t> bowel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accumulation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deoxygenated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Hb</a:t>
            </a:r>
            <a:endParaRPr sz="2400" dirty="0">
              <a:latin typeface="Times New Roman"/>
              <a:cs typeface="Times New Roman"/>
            </a:endParaRPr>
          </a:p>
          <a:p>
            <a:pPr marL="756285" marR="195580" lvl="1" indent="-287020">
              <a:lnSpc>
                <a:spcPts val="2590"/>
              </a:lnSpc>
              <a:spcBef>
                <a:spcPts val="63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chronic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chronic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hypoxia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regressive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small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hemorrhages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siderophages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669036"/>
            <a:ext cx="4455413" cy="12291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4540" y="1904212"/>
            <a:ext cx="7846060" cy="403443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8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Hemorrhage is the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extravasation</a:t>
            </a:r>
            <a:r>
              <a:rPr sz="3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of blood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from</a:t>
            </a:r>
            <a:r>
              <a:rPr sz="3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blood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vessels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external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(+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hollow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organs)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internal: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tissue –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hematoma</a:t>
            </a:r>
            <a:endParaRPr sz="40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lr>
                <a:srgbClr val="3366FF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hemorrhagic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diatheses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 insignificant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injury</a:t>
            </a: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vasculopathies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trombocytopenia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-patia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SzPct val="89285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coagulopathy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8600" y="381000"/>
            <a:ext cx="8686800" cy="5694508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465"/>
              </a:spcBef>
              <a:buClr>
                <a:srgbClr val="3366FF"/>
              </a:buClr>
              <a:buSzPct val="80357"/>
              <a:tabLst>
                <a:tab pos="355600" algn="l"/>
                <a:tab pos="356235" algn="l"/>
              </a:tabLst>
            </a:pPr>
            <a:r>
              <a:rPr lang="en-US" sz="28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Hemorrhage is classified into four types (types of hemorrhage)</a:t>
            </a:r>
          </a:p>
          <a:p>
            <a:pPr marL="355600" indent="-343535">
              <a:lnSpc>
                <a:spcPct val="100000"/>
              </a:lnSpc>
              <a:spcBef>
                <a:spcPts val="46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Petechiae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(1-2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mm)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skin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 </a:t>
            </a:r>
            <a:r>
              <a:rPr sz="2800" spc="-10" dirty="0">
                <a:latin typeface="Times New Roman"/>
                <a:cs typeface="Times New Roman"/>
              </a:rPr>
              <a:t>mucosa</a:t>
            </a:r>
            <a:r>
              <a:rPr lang="en-US" sz="2800" spc="-10" dirty="0">
                <a:latin typeface="Times New Roman"/>
                <a:cs typeface="Times New Roman"/>
              </a:rPr>
              <a:t> </a:t>
            </a:r>
          </a:p>
          <a:p>
            <a:pPr marL="355600" indent="-343535">
              <a:lnSpc>
                <a:spcPct val="100000"/>
              </a:lnSpc>
              <a:spcBef>
                <a:spcPts val="46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en-US" sz="2800" spc="-10" dirty="0">
                <a:latin typeface="Times New Roman"/>
                <a:cs typeface="Times New Roman"/>
              </a:rPr>
              <a:t>increase</a:t>
            </a:r>
            <a:r>
              <a:rPr lang="en-US" sz="2400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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intravascular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pressure, </a:t>
            </a:r>
            <a:r>
              <a:rPr lang="en-US" sz="2400" dirty="0">
                <a:latin typeface="Times New Roman"/>
                <a:cs typeface="Times New Roman"/>
              </a:rPr>
              <a:t> decrease </a:t>
            </a:r>
            <a:r>
              <a:rPr sz="2400" dirty="0">
                <a:latin typeface="Symbol"/>
                <a:cs typeface="Symbol"/>
              </a:rPr>
              <a:t>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platelets</a:t>
            </a:r>
            <a:endParaRPr sz="24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09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Purpuras</a:t>
            </a:r>
            <a:r>
              <a:rPr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(3-5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mm)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trauma,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vasculitis,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vascular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fragility</a:t>
            </a: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.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Ecchy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mos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(1-2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cm)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spc="-10" dirty="0">
                <a:latin typeface="Times New Roman"/>
                <a:cs typeface="Times New Roman"/>
              </a:rPr>
              <a:t>hematoma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(bruise)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RBC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phagocytosis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macrophages</a:t>
            </a:r>
            <a:endParaRPr sz="2400" dirty="0">
              <a:latin typeface="Times New Roman"/>
              <a:cs typeface="Times New Roman"/>
            </a:endParaRPr>
          </a:p>
          <a:p>
            <a:pPr marL="756285" marR="5080" lvl="1" indent="-287020">
              <a:lnSpc>
                <a:spcPts val="2580"/>
              </a:lnSpc>
              <a:spcBef>
                <a:spcPts val="63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Hb </a:t>
            </a:r>
            <a:r>
              <a:rPr sz="2400" dirty="0">
                <a:latin typeface="Times New Roman"/>
                <a:cs typeface="Times New Roman"/>
              </a:rPr>
              <a:t>(red-blue)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bilirubin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(blue-green)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hemosiderin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(golden-brown)</a:t>
            </a:r>
          </a:p>
          <a:p>
            <a:pPr marL="355600" indent="-343535">
              <a:lnSpc>
                <a:spcPct val="100000"/>
              </a:lnSpc>
              <a:spcBef>
                <a:spcPts val="285"/>
              </a:spcBef>
              <a:buClr>
                <a:srgbClr val="3366FF"/>
              </a:buClr>
              <a:buSzPct val="8035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lang="en-US" sz="28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According to the </a:t>
            </a:r>
            <a:r>
              <a:rPr lang="en-US"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location in the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Cavities</a:t>
            </a:r>
            <a:endParaRPr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hemothorax,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hemopericardium,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hemoperitoneum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SzPct val="89583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hemarthros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471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MT</vt:lpstr>
      <vt:lpstr>Calibri</vt:lpstr>
      <vt:lpstr>Calibri Light</vt:lpstr>
      <vt:lpstr>Symbol</vt:lpstr>
      <vt:lpstr>Times New Roman</vt:lpstr>
      <vt:lpstr>Wingdings</vt:lpstr>
      <vt:lpstr>Retrospect</vt:lpstr>
      <vt:lpstr>Circulatory disturbances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disorders &amp; shock</dc:title>
  <dc:creator>xxx</dc:creator>
  <cp:lastModifiedBy>jihad ahmed</cp:lastModifiedBy>
  <cp:revision>10</cp:revision>
  <dcterms:created xsi:type="dcterms:W3CDTF">2022-11-15T12:37:22Z</dcterms:created>
  <dcterms:modified xsi:type="dcterms:W3CDTF">2023-02-25T12:12:18Z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2022-11-15T00:00:00Z</vt:filetime>
  </property>
</Properties>
</file>